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50"/>
  </p:notesMasterIdLst>
  <p:handoutMasterIdLst>
    <p:handoutMasterId r:id="rId51"/>
  </p:handoutMasterIdLst>
  <p:sldIdLst>
    <p:sldId id="274" r:id="rId3"/>
    <p:sldId id="475" r:id="rId4"/>
    <p:sldId id="399" r:id="rId5"/>
    <p:sldId id="353" r:id="rId6"/>
    <p:sldId id="556" r:id="rId7"/>
    <p:sldId id="558" r:id="rId8"/>
    <p:sldId id="559" r:id="rId9"/>
    <p:sldId id="596" r:id="rId10"/>
    <p:sldId id="597" r:id="rId11"/>
    <p:sldId id="598" r:id="rId12"/>
    <p:sldId id="599" r:id="rId13"/>
    <p:sldId id="600" r:id="rId14"/>
    <p:sldId id="601" r:id="rId15"/>
    <p:sldId id="602" r:id="rId16"/>
    <p:sldId id="591" r:id="rId17"/>
    <p:sldId id="584" r:id="rId18"/>
    <p:sldId id="603" r:id="rId19"/>
    <p:sldId id="608" r:id="rId20"/>
    <p:sldId id="609" r:id="rId21"/>
    <p:sldId id="610" r:id="rId22"/>
    <p:sldId id="560" r:id="rId23"/>
    <p:sldId id="561" r:id="rId24"/>
    <p:sldId id="562" r:id="rId25"/>
    <p:sldId id="564" r:id="rId26"/>
    <p:sldId id="565" r:id="rId27"/>
    <p:sldId id="566" r:id="rId28"/>
    <p:sldId id="585" r:id="rId29"/>
    <p:sldId id="586" r:id="rId30"/>
    <p:sldId id="604" r:id="rId31"/>
    <p:sldId id="595" r:id="rId32"/>
    <p:sldId id="605" r:id="rId33"/>
    <p:sldId id="606" r:id="rId34"/>
    <p:sldId id="567" r:id="rId35"/>
    <p:sldId id="569" r:id="rId36"/>
    <p:sldId id="570" r:id="rId37"/>
    <p:sldId id="572" r:id="rId38"/>
    <p:sldId id="573" r:id="rId39"/>
    <p:sldId id="574" r:id="rId40"/>
    <p:sldId id="577" r:id="rId41"/>
    <p:sldId id="613" r:id="rId42"/>
    <p:sldId id="588" r:id="rId43"/>
    <p:sldId id="611" r:id="rId44"/>
    <p:sldId id="612" r:id="rId45"/>
    <p:sldId id="349" r:id="rId46"/>
    <p:sldId id="614" r:id="rId47"/>
    <p:sldId id="615" r:id="rId48"/>
    <p:sldId id="616" r:id="rId4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475"/>
            <p14:sldId id="399"/>
          </p14:sldIdLst>
        </p14:section>
        <p14:section name="HTML Forms" id="{BC4A3995-4CED-4320-A673-95328C9C809D}">
          <p14:sldIdLst>
            <p14:sldId id="353"/>
          </p14:sldIdLst>
        </p14:section>
        <p14:section name="HTML Form" id="{A0D5FDD3-E304-4821-84B6-16D891ADEFDF}">
          <p14:sldIdLst>
            <p14:sldId id="556"/>
            <p14:sldId id="558"/>
            <p14:sldId id="559"/>
            <p14:sldId id="596"/>
            <p14:sldId id="597"/>
            <p14:sldId id="598"/>
            <p14:sldId id="599"/>
            <p14:sldId id="600"/>
            <p14:sldId id="601"/>
            <p14:sldId id="602"/>
            <p14:sldId id="591"/>
            <p14:sldId id="584"/>
            <p14:sldId id="603"/>
            <p14:sldId id="608"/>
            <p14:sldId id="609"/>
            <p14:sldId id="610"/>
            <p14:sldId id="560"/>
            <p14:sldId id="561"/>
            <p14:sldId id="562"/>
            <p14:sldId id="564"/>
            <p14:sldId id="565"/>
            <p14:sldId id="566"/>
            <p14:sldId id="585"/>
            <p14:sldId id="586"/>
            <p14:sldId id="604"/>
            <p14:sldId id="595"/>
            <p14:sldId id="605"/>
            <p14:sldId id="606"/>
            <p14:sldId id="567"/>
            <p14:sldId id="569"/>
            <p14:sldId id="570"/>
            <p14:sldId id="572"/>
            <p14:sldId id="573"/>
            <p14:sldId id="574"/>
            <p14:sldId id="577"/>
            <p14:sldId id="613"/>
            <p14:sldId id="588"/>
            <p14:sldId id="611"/>
            <p14:sldId id="612"/>
          </p14:sldIdLst>
        </p14:section>
        <p14:section name="Conclusion" id="{10E03AB1-9AA8-4E86-9A64-D741901E50A2}">
          <p14:sldIdLst>
            <p14:sldId id="349"/>
            <p14:sldId id="614"/>
            <p14:sldId id="615"/>
            <p14:sldId id="616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CA8A"/>
    <a:srgbClr val="85540A"/>
    <a:srgbClr val="FFABAD"/>
    <a:srgbClr val="FF9966"/>
    <a:srgbClr val="FF7C80"/>
    <a:srgbClr val="FFCCFF"/>
    <a:srgbClr val="333333"/>
    <a:srgbClr val="FFF0D9"/>
    <a:srgbClr val="FBEEDC"/>
    <a:srgbClr val="F3CD6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1001" autoAdjust="0"/>
  </p:normalViewPr>
  <p:slideViewPr>
    <p:cSldViewPr>
      <p:cViewPr>
        <p:scale>
          <a:sx n="100" d="100"/>
          <a:sy n="100" d="100"/>
        </p:scale>
        <p:origin x="-168" y="-2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6/23/2017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6/23/2017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40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928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8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8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22CF2B-D1D1-4B32-93E8-F3991CBE39B5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58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4" y="4860925"/>
            <a:ext cx="5680075" cy="4605338"/>
          </a:xfrm>
          <a:noFill/>
          <a:ln/>
        </p:spPr>
        <p:txBody>
          <a:bodyPr/>
          <a:lstStyle/>
          <a:p>
            <a:pPr eaLnBrk="1" hangingPunct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51254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93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93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F29158-8B2E-45DF-9A15-85654FD6DA44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593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4" y="4860925"/>
            <a:ext cx="5680075" cy="4605338"/>
          </a:xfrm>
          <a:noFill/>
          <a:ln/>
        </p:spPr>
        <p:txBody>
          <a:bodyPr/>
          <a:lstStyle/>
          <a:p>
            <a:pPr eaLnBrk="1" hangingPunct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57687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04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04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58E050-4EBD-4C99-ACD4-2AF88D75A15E}" type="slidenum">
              <a:rPr lang="en-US"/>
              <a:pPr/>
              <a:t>22</a:t>
            </a:fld>
            <a:r>
              <a:rPr lang="en-US" dirty="0"/>
              <a:t>##</a:t>
            </a:r>
          </a:p>
        </p:txBody>
      </p:sp>
      <p:sp>
        <p:nvSpPr>
          <p:cNvPr id="604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4" y="4860925"/>
            <a:ext cx="5680075" cy="4605338"/>
          </a:xfrm>
          <a:noFill/>
          <a:ln/>
        </p:spPr>
        <p:txBody>
          <a:bodyPr/>
          <a:lstStyle/>
          <a:p>
            <a:pPr eaLnBrk="1" hangingPunct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74246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8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8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22CF2B-D1D1-4B32-93E8-F3991CBE39B5}" type="slidenum">
              <a:rPr lang="en-US"/>
              <a:pPr/>
              <a:t>26</a:t>
            </a:fld>
            <a:r>
              <a:rPr lang="en-US" dirty="0"/>
              <a:t>##</a:t>
            </a:r>
          </a:p>
        </p:txBody>
      </p:sp>
      <p:sp>
        <p:nvSpPr>
          <p:cNvPr id="58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4" y="4860925"/>
            <a:ext cx="5680075" cy="4605338"/>
          </a:xfrm>
          <a:noFill/>
          <a:ln/>
        </p:spPr>
        <p:txBody>
          <a:bodyPr/>
          <a:lstStyle/>
          <a:p>
            <a:pPr eaLnBrk="1" hangingPunct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17697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34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34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45093D-60B4-40B0-95B1-51DC18C5CCA4}" type="slidenum">
              <a:rPr lang="en-US"/>
              <a:pPr/>
              <a:t>39</a:t>
            </a:fld>
            <a:r>
              <a:rPr lang="en-US" dirty="0"/>
              <a:t>##</a:t>
            </a:r>
          </a:p>
        </p:txBody>
      </p:sp>
      <p:sp>
        <p:nvSpPr>
          <p:cNvPr id="634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4" y="4860925"/>
            <a:ext cx="5680075" cy="4605338"/>
          </a:xfrm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26838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586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6/23/2017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06704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409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judge.softuni.bg/Contests/409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judge.softuni.bg/Contests/409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80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web-fundamentals-html5" TargetMode="External"/><Relationship Id="rId7" Type="http://schemas.openxmlformats.org/officeDocument/2006/relationships/image" Target="../media/image77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82.png"/><Relationship Id="rId2" Type="http://schemas.openxmlformats.org/officeDocument/2006/relationships/notesSlide" Target="../notesSlides/notesSlide9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79.png"/><Relationship Id="rId5" Type="http://schemas.openxmlformats.org/officeDocument/2006/relationships/image" Target="../media/image76.png"/><Relationship Id="rId15" Type="http://schemas.openxmlformats.org/officeDocument/2006/relationships/image" Target="../media/image81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83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78.png"/><Relationship Id="rId14" Type="http://schemas.openxmlformats.org/officeDocument/2006/relationships/hyperlink" Target="http://www.telenor.bg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hyperlink" Target="https://softuni.org/" TargetMode="External"/><Relationship Id="rId3" Type="http://schemas.openxmlformats.org/officeDocument/2006/relationships/hyperlink" Target="https://softuni.bg/" TargetMode="External"/><Relationship Id="rId7" Type="http://schemas.openxmlformats.org/officeDocument/2006/relationships/image" Target="../media/image84.png"/><Relationship Id="rId12" Type="http://schemas.openxmlformats.org/officeDocument/2006/relationships/image" Target="../media/image8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oftuni.bg/forum" TargetMode="External"/><Relationship Id="rId11" Type="http://schemas.openxmlformats.org/officeDocument/2006/relationships/hyperlink" Target="http://softuni.bg/" TargetMode="External"/><Relationship Id="rId5" Type="http://schemas.openxmlformats.org/officeDocument/2006/relationships/hyperlink" Target="https://facebook.com/SoftwareUniversity" TargetMode="External"/><Relationship Id="rId10" Type="http://schemas.openxmlformats.org/officeDocument/2006/relationships/image" Target="../media/image86.png"/><Relationship Id="rId4" Type="http://schemas.openxmlformats.org/officeDocument/2006/relationships/hyperlink" Target="https://www.softuni.org/" TargetMode="External"/><Relationship Id="rId9" Type="http://schemas.openxmlformats.org/officeDocument/2006/relationships/image" Target="../media/image85.png"/><Relationship Id="rId1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docs/Learn/HTML/Forms/Sending_and_retrieving_from_data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judge.softuni.bg/Contests/409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198812" y="533400"/>
            <a:ext cx="8305800" cy="1274511"/>
          </a:xfrm>
        </p:spPr>
        <p:txBody>
          <a:bodyPr/>
          <a:lstStyle/>
          <a:p>
            <a:r>
              <a:rPr lang="en-US" dirty="0"/>
              <a:t>HTML Forms and Styling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641061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982223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45485" y="3899940"/>
            <a:ext cx="2133598" cy="2341486"/>
          </a:xfrm>
          <a:prstGeom prst="rect">
            <a:avLst/>
          </a:prstGeom>
        </p:spPr>
      </p:pic>
      <p:pic>
        <p:nvPicPr>
          <p:cNvPr id="17" name="Picture 16" descr="http://softuni.org" title="Software University Foundation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29" name="TextBox 28"/>
          <p:cNvSpPr txBox="1"/>
          <p:nvPr/>
        </p:nvSpPr>
        <p:spPr>
          <a:xfrm rot="838051">
            <a:off x="4726387" y="3536135"/>
            <a:ext cx="2362185" cy="92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2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Forms</a:t>
            </a:r>
            <a:r>
              <a:rPr lang="bg-BG" sz="32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/>
            </a:r>
            <a:br>
              <a:rPr lang="bg-BG" sz="32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</a:br>
            <a:r>
              <a:rPr lang="en-US" sz="32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and Styling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76962" y="4686324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66571" y="5154104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4" name="Subtitle 5"/>
          <p:cNvSpPr txBox="1">
            <a:spLocks/>
          </p:cNvSpPr>
          <p:nvPr/>
        </p:nvSpPr>
        <p:spPr>
          <a:xfrm>
            <a:off x="3198812" y="1774099"/>
            <a:ext cx="8305800" cy="13034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3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30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28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Forms, Controls, Fields, Inputs, Submission, Validation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408545">
            <a:off x="6572151" y="3496205"/>
            <a:ext cx="3264436" cy="2527899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0"/>
          <a:srcRect l="3056" t="3056" r="14792" b="3603"/>
          <a:stretch/>
        </p:blipFill>
        <p:spPr>
          <a:xfrm>
            <a:off x="10171855" y="5014468"/>
            <a:ext cx="1027957" cy="1167958"/>
          </a:xfrm>
          <a:prstGeom prst="rect">
            <a:avLst/>
          </a:prstGeom>
        </p:spPr>
      </p:pic>
      <p:pic>
        <p:nvPicPr>
          <p:cNvPr id="19" name="Picture 4" descr="http://www.dos.uci.edu/bso/financial_functions_procedures/forms_ico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729" y="3519164"/>
            <a:ext cx="1192083" cy="122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Login Form (HTML</a:t>
            </a:r>
            <a:r>
              <a:rPr lang="en-US" dirty="0" smtClean="0"/>
              <a:t>)</a:t>
            </a:r>
            <a:r>
              <a:rPr lang="bg-BG" dirty="0" smtClean="0"/>
              <a:t> (2)</a:t>
            </a:r>
            <a:endParaRPr lang="en-GB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97658" y="1338620"/>
            <a:ext cx="10820400" cy="49859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form-field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src="img/pass.png" alt="pass" 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type="password" class="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pass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placeholder="*******" 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class="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&gt;&amp;copy; 2016 Flat…&lt;/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915" y="2660920"/>
            <a:ext cx="2792683" cy="292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2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Login Form (CSS)</a:t>
            </a:r>
            <a:endParaRPr lang="en-GB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455612" y="1087584"/>
            <a:ext cx="11277600" cy="53953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@import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url('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https://fonts.googleapis.com/css?family=Oxygen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#927057;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'Oxygen',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sans-serif;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 }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.image-container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text-align: center;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margin-top: 50px;</a:t>
            </a: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.image-container &gt; img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border: 5px solid #d5c395;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height: 123px;</a:t>
            </a: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012" y="2084656"/>
            <a:ext cx="4404177" cy="417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58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Login Form (CSS</a:t>
            </a:r>
            <a:r>
              <a:rPr lang="en-US" dirty="0" smtClean="0"/>
              <a:t>)</a:t>
            </a:r>
            <a:r>
              <a:rPr lang="bg-BG" dirty="0" smtClean="0"/>
              <a:t> (2)</a:t>
            </a:r>
            <a:endParaRPr lang="en-GB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84212" y="1295400"/>
            <a:ext cx="4961483" cy="50875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form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position: relative;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width: 470px;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margin: 50px auto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padding: 50px 60px 70px;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background: #d5c395;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bg-BG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footer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font-size: 1em;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color: #EFE1C4;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text-align: center;</a:t>
            </a: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18213" y="1295399"/>
            <a:ext cx="5410199" cy="50875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form::before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position: </a:t>
            </a:r>
            <a:endParaRPr lang="bg-BG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absolute;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top: -30px;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left: 259px;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height: 35px;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width: 68px;</a:t>
            </a:r>
          </a:p>
          <a:p>
            <a:pPr marL="720725" indent="-720725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background: url(img/3.png) no-repeat 0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content: '';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468" y="225061"/>
            <a:ext cx="3081320" cy="320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12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Login Form (CSS</a:t>
            </a:r>
            <a:r>
              <a:rPr lang="en-US" dirty="0" smtClean="0"/>
              <a:t>)</a:t>
            </a:r>
            <a:r>
              <a:rPr lang="bg-BG" dirty="0" smtClean="0"/>
              <a:t> (3)</a:t>
            </a:r>
            <a:endParaRPr lang="en-GB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531812" y="1143000"/>
            <a:ext cx="5562600" cy="53820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.name, .pass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outline: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#efe1c4;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</a:t>
            </a: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10px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10px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10px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85%;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1.1em;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#927057;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99212" y="1143000"/>
            <a:ext cx="524340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.submit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outline: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width: 100%;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10px;</a:t>
            </a:r>
            <a:endParaRPr lang="bg-BG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max-width: 500px;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#927057;</a:t>
            </a:r>
            <a:endParaRPr lang="bg-BG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#d5c395;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1.5em;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900;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cursor: pointer;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5px;</a:t>
            </a: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473" y="198580"/>
            <a:ext cx="2398998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6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Login Form (CSS</a:t>
            </a:r>
            <a:r>
              <a:rPr lang="en-US" dirty="0" smtClean="0"/>
              <a:t>)</a:t>
            </a:r>
            <a:r>
              <a:rPr lang="bg-BG" dirty="0" smtClean="0"/>
              <a:t> (4)</a:t>
            </a:r>
            <a:endParaRPr lang="en-GB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08012" y="1143000"/>
            <a:ext cx="6019800" cy="52414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.submit:hover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#fae7b0;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box-shadow: 0px 0px 3px #fff;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.form-field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 }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.form-field &gt; img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absolute;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top: 11px; left: 12px;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20px; height: 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none;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012" y="1151121"/>
            <a:ext cx="4524697" cy="523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6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Login Form like the screenshot below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Font Awesome</a:t>
            </a:r>
            <a:r>
              <a:rPr lang="en-US" dirty="0"/>
              <a:t> for the form fields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icons</a:t>
            </a:r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Login Form (Font Awesome)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76" y="2667000"/>
            <a:ext cx="6235404" cy="32424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9422" y="6135256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https://judge.softuni.bg/Contests/409/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068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Login Form (HTML)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30989" y="1066800"/>
            <a:ext cx="11202223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action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="#"&gt;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form-field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placeholder="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class="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fa-user</a:t>
            </a:r>
            <a:r>
              <a:rPr lang="it-IT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aria-hidden</a:t>
            </a:r>
            <a:r>
              <a:rPr lang="it-IT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  <a:r>
              <a:rPr lang="it-IT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GB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form-field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endParaRPr lang="en-GB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type="password"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placeholder="*******"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pass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fa-unlock-alt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aria-hidden=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type="submit" class="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412" y="217051"/>
            <a:ext cx="2486397" cy="256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0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Login Form (CSS)</a:t>
            </a:r>
            <a:endParaRPr lang="en-GB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293812" y="990600"/>
            <a:ext cx="4629127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.form-field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.fa-user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absolute;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top: 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left: 15px;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#927057;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.fa-unlock-alt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absolute;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246812" y="990600"/>
            <a:ext cx="4457797" cy="14126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top: 7px;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left: 15px;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#927057;}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978" y="2489093"/>
            <a:ext cx="3591464" cy="413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2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789151" cy="5570355"/>
          </a:xfrm>
        </p:spPr>
        <p:txBody>
          <a:bodyPr/>
          <a:lstStyle/>
          <a:p>
            <a:r>
              <a:rPr lang="en-US" dirty="0"/>
              <a:t>Create Login Form like the screenshot below</a:t>
            </a:r>
          </a:p>
          <a:p>
            <a:pPr lvl="1"/>
            <a:r>
              <a:rPr lang="en-US" dirty="0"/>
              <a:t>Use background images for the icons</a:t>
            </a:r>
          </a:p>
          <a:p>
            <a:pPr lvl="1"/>
            <a:r>
              <a:rPr lang="en-US" dirty="0"/>
              <a:t>Use CSS from the previous </a:t>
            </a:r>
            <a:r>
              <a:rPr lang="en-GB" dirty="0"/>
              <a:t>problem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Login Form (Background Images)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6667" t="6800" r="26667" b="10834"/>
          <a:stretch/>
        </p:blipFill>
        <p:spPr>
          <a:xfrm>
            <a:off x="7383829" y="2514600"/>
            <a:ext cx="4148668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65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Login Form (HTML)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3234" y="1143000"/>
            <a:ext cx="10725178" cy="53060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action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="#"&gt;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form-field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placeholder="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class="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form-field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type="password"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placeholder="*******"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pass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type="submit" class="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83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2" cy="5570355"/>
          </a:xfrm>
        </p:spPr>
        <p:txBody>
          <a:bodyPr>
            <a:normAutofit/>
          </a:bodyPr>
          <a:lstStyle/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HTML Forms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Text Fields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Button</a:t>
            </a:r>
            <a:r>
              <a:rPr lang="bg-BG" sz="3200" dirty="0"/>
              <a:t>, </a:t>
            </a:r>
            <a:r>
              <a:rPr lang="en-US" sz="3200" dirty="0"/>
              <a:t>Checkboxes and Radio Buttons</a:t>
            </a:r>
            <a:endParaRPr lang="bg-BG" sz="3200" dirty="0"/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endParaRPr lang="en-US" sz="3200" dirty="0"/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Select / Option Fields</a:t>
            </a:r>
          </a:p>
          <a:p>
            <a:pPr marL="819096" lvl="1" indent="-514350">
              <a:lnSpc>
                <a:spcPct val="95000"/>
              </a:lnSpc>
            </a:pPr>
            <a:r>
              <a:rPr lang="en-US" sz="3000" dirty="0"/>
              <a:t>Select / Optgroup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Data List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Range and Spinbox</a:t>
            </a:r>
            <a:endParaRPr lang="bg-BG" sz="3200" dirty="0"/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Styling Forms with CSS</a:t>
            </a:r>
          </a:p>
        </p:txBody>
      </p:sp>
      <p:sp>
        <p:nvSpPr>
          <p:cNvPr id="107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556" y="3284368"/>
            <a:ext cx="2438400" cy="3144140"/>
          </a:xfrm>
          <a:prstGeom prst="rect">
            <a:avLst/>
          </a:prstGeom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2894012" y="1753945"/>
            <a:ext cx="38100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"/&gt;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932612" y="1753946"/>
            <a:ext cx="45720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password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"/&gt;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932612" y="1058459"/>
            <a:ext cx="45720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&lt;textarea&gt;&lt;/textarea&gt;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62432" y="3021028"/>
            <a:ext cx="4232272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"/&gt;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951412" y="3021027"/>
            <a:ext cx="45720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checkbox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"/&gt;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714" y="5458956"/>
            <a:ext cx="2152011" cy="543747"/>
          </a:xfrm>
          <a:prstGeom prst="roundRect">
            <a:avLst>
              <a:gd name="adj" fmla="val 7486"/>
            </a:avLst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090" y="5458956"/>
            <a:ext cx="1038225" cy="542925"/>
          </a:xfrm>
          <a:prstGeom prst="roundRect">
            <a:avLst>
              <a:gd name="adj" fmla="val 7486"/>
            </a:avLst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748" y="3867119"/>
            <a:ext cx="1128263" cy="1284737"/>
          </a:xfrm>
          <a:prstGeom prst="roundRect">
            <a:avLst>
              <a:gd name="adj" fmla="val 3167"/>
            </a:avLst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7252" y="3867119"/>
            <a:ext cx="1939226" cy="1284737"/>
          </a:xfrm>
          <a:prstGeom prst="roundRect">
            <a:avLst>
              <a:gd name="adj" fmla="val 3167"/>
            </a:avLst>
          </a:prstGeom>
        </p:spPr>
      </p:pic>
      <p:pic>
        <p:nvPicPr>
          <p:cNvPr id="1026" name="Picture 2" descr="Резултат с изображение за form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4858" y="2922755"/>
            <a:ext cx="944364" cy="94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15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Login Form (CSS)</a:t>
            </a:r>
            <a:endParaRPr lang="en-GB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550884" y="1447800"/>
            <a:ext cx="6153127" cy="40534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.pass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720725" indent="-720725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url(img/pass.png)</a:t>
            </a: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no-repeat 12px 10px #efe1c4;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.name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url(img/user.png)</a:t>
            </a:r>
          </a:p>
          <a:p>
            <a:pPr marL="720725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no-repeat 12px 10px #efe1c4;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873" y="1180644"/>
            <a:ext cx="4516078" cy="521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4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93798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14177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Checkboxes</a:t>
            </a:r>
            <a:r>
              <a:rPr lang="en-US" sz="3200" dirty="0"/>
              <a:t>:</a:t>
            </a:r>
            <a:endParaRPr lang="bg-BG" sz="3200" dirty="0"/>
          </a:p>
          <a:p>
            <a:pPr>
              <a:defRPr/>
            </a:pPr>
            <a:endParaRPr lang="bg-BG" sz="32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defRPr/>
            </a:pPr>
            <a:endParaRPr lang="bg-BG" sz="32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defRPr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Radio buttons </a:t>
            </a:r>
            <a:r>
              <a:rPr lang="en-US" sz="3200" dirty="0"/>
              <a:t>in a group named "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</a:t>
            </a:r>
            <a:r>
              <a:rPr lang="en-US" sz="3200" dirty="0"/>
              <a:t>":</a:t>
            </a:r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r>
              <a:rPr lang="en-US" dirty="0"/>
              <a:t>Only radio button from the group can be selected</a:t>
            </a:r>
          </a:p>
        </p:txBody>
      </p:sp>
      <p:sp>
        <p:nvSpPr>
          <p:cNvPr id="937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Checkboxes and Radio Buttons</a:t>
            </a:r>
          </a:p>
        </p:txBody>
      </p:sp>
      <p:sp>
        <p:nvSpPr>
          <p:cNvPr id="937988" name="Rectangle 4"/>
          <p:cNvSpPr>
            <a:spLocks noChangeArrowheads="1"/>
          </p:cNvSpPr>
          <p:nvPr/>
        </p:nvSpPr>
        <p:spPr bwMode="auto">
          <a:xfrm>
            <a:off x="596303" y="1813704"/>
            <a:ext cx="10941884" cy="8925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&lt;p&gt;&lt;input 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checkbox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name="agree"</a:t>
            </a:r>
            <a:endParaRPr lang="bg-BG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value="yes"&gt;I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agree&lt;/p&gt;</a:t>
            </a:r>
          </a:p>
        </p:txBody>
      </p:sp>
      <p:sp>
        <p:nvSpPr>
          <p:cNvPr id="937989" name="Rectangle 5"/>
          <p:cNvSpPr>
            <a:spLocks noChangeArrowheads="1"/>
          </p:cNvSpPr>
          <p:nvPr/>
        </p:nvSpPr>
        <p:spPr bwMode="auto">
          <a:xfrm>
            <a:off x="596303" y="3613721"/>
            <a:ext cx="10941884" cy="22929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radio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city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value="1"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Sofia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radio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city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value="2"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London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radio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city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value="3"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Munich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radio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city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value="4"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Madrid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radio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city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value="5"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Rome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6682" y="1953683"/>
            <a:ext cx="1631385" cy="586279"/>
          </a:xfrm>
          <a:prstGeom prst="roundRect">
            <a:avLst>
              <a:gd name="adj" fmla="val 6205"/>
            </a:avLst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1149" y="3379467"/>
            <a:ext cx="1317172" cy="1765190"/>
          </a:xfrm>
          <a:prstGeom prst="roundRect">
            <a:avLst>
              <a:gd name="adj" fmla="val 3167"/>
            </a:avLst>
          </a:prstGeom>
        </p:spPr>
      </p:pic>
    </p:spTree>
    <p:extLst>
      <p:ext uri="{BB962C8B-B14F-4D97-AF65-F5344CB8AC3E}">
        <p14:creationId xmlns:p14="http://schemas.microsoft.com/office/powerpoint/2010/main" val="343211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798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94003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Drop-down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list:</a:t>
            </a: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1200"/>
              </a:spcBef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Multiple-select</a:t>
            </a:r>
            <a:r>
              <a:rPr lang="en-US" dirty="0"/>
              <a:t> list</a:t>
            </a:r>
            <a:endParaRPr lang="en-US" sz="2800" dirty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</p:txBody>
      </p:sp>
      <p:sp>
        <p:nvSpPr>
          <p:cNvPr id="940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Select / Option Fields</a:t>
            </a:r>
          </a:p>
        </p:txBody>
      </p:sp>
      <p:sp>
        <p:nvSpPr>
          <p:cNvPr id="940036" name="Rectangle 4"/>
          <p:cNvSpPr>
            <a:spLocks noChangeArrowheads="1"/>
          </p:cNvSpPr>
          <p:nvPr/>
        </p:nvSpPr>
        <p:spPr bwMode="auto">
          <a:xfrm>
            <a:off x="612775" y="1640919"/>
            <a:ext cx="11044237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name="gender"&gt;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value="Value 1"&gt;Male&lt;/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value="Value 2"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selected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="selected"&gt;Female&lt;/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value="Value 3"&gt;Other&lt;/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12775" y="4419600"/>
            <a:ext cx="11044237" cy="21929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name="products"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multiple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="multiple"&gt;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value="202"&gt;mouse&lt;/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value="171"&gt;sound speakers&lt;/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value="146"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selected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="selected"&gt;keyboard&lt;/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612" y="539852"/>
            <a:ext cx="1545245" cy="1759549"/>
          </a:xfrm>
          <a:prstGeom prst="roundRect">
            <a:avLst>
              <a:gd name="adj" fmla="val 3167"/>
            </a:avLst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6212" y="4038600"/>
            <a:ext cx="2336643" cy="1548026"/>
          </a:xfrm>
          <a:prstGeom prst="roundRect">
            <a:avLst>
              <a:gd name="adj" fmla="val 3167"/>
            </a:avLst>
          </a:prstGeom>
        </p:spPr>
      </p:pic>
    </p:spTree>
    <p:extLst>
      <p:ext uri="{BB962C8B-B14F-4D97-AF65-F5344CB8AC3E}">
        <p14:creationId xmlns:p14="http://schemas.microsoft.com/office/powerpoint/2010/main" val="203109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/ Optgroup</a:t>
            </a:r>
            <a:endParaRPr lang="bg-BG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4111" y="1371600"/>
            <a:ext cx="10796690" cy="48628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optgroup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label="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Swedish Cars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&lt;option value="volvo"&gt;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Volvo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&lt;option value="saab"&gt;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Saab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optgroup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optgroup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label="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German Cars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&lt;option value="mercedes"&gt;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Mercedes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&lt;option value="audi"&gt;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Audi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optgroup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210128"/>
            <a:ext cx="2785859" cy="3299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950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List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4" y="1524000"/>
            <a:ext cx="10820398" cy="42473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list="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browsers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name="browser"&gt;</a:t>
            </a:r>
            <a:endParaRPr lang="bg-BG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datalist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browsers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value="Internet Explorer"&gt;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value="Firefox"&gt;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value="Chrome"&gt;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value="Opera"&gt;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value="Safari"&gt;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datalist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432" y="3645350"/>
            <a:ext cx="4837112" cy="1959524"/>
          </a:xfrm>
          <a:prstGeom prst="roundRect">
            <a:avLst>
              <a:gd name="adj" fmla="val 1584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842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10608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Labels </a:t>
            </a:r>
            <a:r>
              <a:rPr lang="en-US" dirty="0"/>
              <a:t>are associate an explanatory text to a form field</a:t>
            </a: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1200"/>
              </a:spcBef>
              <a:defRPr/>
            </a:pPr>
            <a:r>
              <a:rPr lang="en-US" dirty="0"/>
              <a:t>Labels are</a:t>
            </a:r>
            <a:r>
              <a:rPr lang="bg-BG" dirty="0"/>
              <a:t> </a:t>
            </a:r>
            <a:r>
              <a:rPr lang="en-US" dirty="0"/>
              <a:t>both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usability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accessibility</a:t>
            </a:r>
            <a:r>
              <a:rPr lang="en-US" dirty="0"/>
              <a:t> feature</a:t>
            </a:r>
          </a:p>
        </p:txBody>
      </p:sp>
      <p:sp>
        <p:nvSpPr>
          <p:cNvPr id="106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Labels</a:t>
            </a:r>
            <a:endParaRPr lang="bg-BG" dirty="0"/>
          </a:p>
        </p:txBody>
      </p:sp>
      <p:sp>
        <p:nvSpPr>
          <p:cNvPr id="1060868" name="Rectangle 4"/>
          <p:cNvSpPr>
            <a:spLocks noChangeArrowheads="1"/>
          </p:cNvSpPr>
          <p:nvPr/>
        </p:nvSpPr>
        <p:spPr bwMode="auto">
          <a:xfrm>
            <a:off x="684212" y="2007715"/>
            <a:ext cx="10751328" cy="10402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for="fn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"&gt;First Name&lt;/label&gt;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id="fn"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placeholder="enter name" /&gt;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757" y="1858820"/>
            <a:ext cx="4020256" cy="533400"/>
          </a:xfrm>
          <a:prstGeom prst="roundRect">
            <a:avLst>
              <a:gd name="adj" fmla="val 6710"/>
            </a:avLst>
          </a:prstGeom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84212" y="4112488"/>
            <a:ext cx="10751328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&lt;div&gt;Enter &lt;b&gt;last name&lt;/b&gt;:&lt;/div&gt;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&lt;input type="text"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placeholder="last name"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091" y="3962400"/>
            <a:ext cx="3607922" cy="1505527"/>
          </a:xfrm>
          <a:prstGeom prst="roundRect">
            <a:avLst>
              <a:gd name="adj" fmla="val 2904"/>
            </a:avLst>
          </a:prstGeom>
        </p:spPr>
      </p:pic>
    </p:spTree>
    <p:extLst>
      <p:ext uri="{BB962C8B-B14F-4D97-AF65-F5344CB8AC3E}">
        <p14:creationId xmlns:p14="http://schemas.microsoft.com/office/powerpoint/2010/main" val="47725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93593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48328"/>
            <a:ext cx="11804822" cy="60147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bg-BG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fieldset&gt;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200" dirty="0"/>
              <a:t>enclose a group of related form fields:</a:t>
            </a:r>
          </a:p>
        </p:txBody>
      </p:sp>
      <p:sp>
        <p:nvSpPr>
          <p:cNvPr id="935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Fieldsets</a:t>
            </a:r>
          </a:p>
        </p:txBody>
      </p:sp>
      <p:sp>
        <p:nvSpPr>
          <p:cNvPr id="935940" name="Rectangle 4"/>
          <p:cNvSpPr>
            <a:spLocks noChangeArrowheads="1"/>
          </p:cNvSpPr>
          <p:nvPr/>
        </p:nvSpPr>
        <p:spPr bwMode="auto">
          <a:xfrm>
            <a:off x="676274" y="1682716"/>
            <a:ext cx="10828338" cy="48290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method="post" action="form.php"&gt;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fieldset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legend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&gt;Customer Details&lt;/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legend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type="text" name="fName" /&gt;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type="text" name="lName" /&gt;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fieldset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fieldset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legend&gt;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Order Details&lt;/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legend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type="text" name="quantity" /&gt;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&lt;textarea name="remarks"&gt;&lt;/textarea&gt;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fieldset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9585" y="1847272"/>
            <a:ext cx="2574014" cy="3505200"/>
          </a:xfrm>
          <a:prstGeom prst="roundRect">
            <a:avLst>
              <a:gd name="adj" fmla="val 1197"/>
            </a:avLst>
          </a:prstGeom>
        </p:spPr>
      </p:pic>
    </p:spTree>
    <p:extLst>
      <p:ext uri="{BB962C8B-B14F-4D97-AF65-F5344CB8AC3E}">
        <p14:creationId xmlns:p14="http://schemas.microsoft.com/office/powerpoint/2010/main" val="154274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4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Contact Form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700842" y="6190672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https://judge.softuni.bg/Contests/409/</a:t>
            </a:r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90413" y="990600"/>
            <a:ext cx="11789151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Contact Form</a:t>
            </a:r>
            <a:r>
              <a:rPr lang="en-US" dirty="0"/>
              <a:t> like the screenshot below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14" y="1827716"/>
            <a:ext cx="4783007" cy="415326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021" y="1827716"/>
            <a:ext cx="4790504" cy="414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Contact Form (HTML)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1140118"/>
            <a:ext cx="10820400" cy="52237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720725" indent="-72072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&gt;Contact Form&lt;</a:t>
            </a:r>
            <a:r>
              <a:rPr lang="en-GB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&gt;Please fill all the texts…&lt;/</a:t>
            </a:r>
            <a:r>
              <a:rPr lang="en-GB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GB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&gt;Your Name:&lt;/</a:t>
            </a:r>
            <a:r>
              <a:rPr lang="en-GB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1081088" indent="-1081088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GB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id="name" type="text" name="name" placeholder="Your Full Name" required/&gt;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GB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GB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&gt;Your Email:&lt;/</a:t>
            </a:r>
            <a:r>
              <a:rPr lang="en-GB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1081088" indent="-1081088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GB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id="email" type="email" name="email" placeholder="Valid Email Address" required/&gt;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GB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GB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76623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Contact Form (HTML</a:t>
            </a:r>
            <a:r>
              <a:rPr lang="en-US" dirty="0" smtClean="0"/>
              <a:t>)</a:t>
            </a:r>
            <a:r>
              <a:rPr lang="bg-BG" dirty="0" smtClean="0"/>
              <a:t> (2)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1095705"/>
            <a:ext cx="10820400" cy="54137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&gt;Message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textarea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="message"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="message"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placeholder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Your Message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Us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textarea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&gt;Subject:&lt;/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name="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selection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value="Job Inquiry"&gt;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Job Inquiry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value="General Question"&gt;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General Question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class="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Send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578" y="104851"/>
            <a:ext cx="2932927" cy="198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5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96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96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#web-basics</a:t>
            </a:r>
            <a:endParaRPr lang="en-US" sz="9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789633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Contact Form (CSS)</a:t>
            </a:r>
            <a:endParaRPr lang="en-GB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531812" y="1118464"/>
            <a:ext cx="601980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box-sizing:border-box; }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50px auto;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max-width: 500px;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#F7F7F7;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 15px 25px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12px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Georgia,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"Times New Roman",serif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#888;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text-shadow: 1px 1px 1px #FFF;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1px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solid #E4E4E4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780212" y="1118464"/>
            <a:ext cx="4848000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 0 10px 40px;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marL="720725" indent="-72072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border-bottom:</a:t>
            </a:r>
          </a:p>
          <a:p>
            <a:pPr marL="720725" indent="-72072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1px solid #E4E4E4;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#888;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span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11px;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 }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46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Contact Form (CSS</a:t>
            </a:r>
            <a:r>
              <a:rPr lang="en-US" dirty="0" smtClean="0"/>
              <a:t>)</a:t>
            </a:r>
            <a:r>
              <a:rPr lang="bg-BG" dirty="0" smtClean="0"/>
              <a:t> (2)</a:t>
            </a:r>
            <a:endParaRPr lang="en-GB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587228" y="1066800"/>
            <a:ext cx="545292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 &gt; span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left;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86px;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right;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padding-right: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#888;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input[type="text"], #email, textarea, select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#DADADA;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#888;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30px;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435606" y="1066800"/>
            <a:ext cx="5200622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margin-bottom: 16px;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margin-right: 6px;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2px;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outline: 0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3px 3px 3px 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323px;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12px;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</a:t>
            </a:r>
            <a:r>
              <a:rPr lang="en-GB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15px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textarea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resize: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5px 3px 3px 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100px; } 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88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Contact Form (CSS</a:t>
            </a:r>
            <a:r>
              <a:rPr lang="en-US" dirty="0" smtClean="0"/>
              <a:t>)</a:t>
            </a:r>
            <a:r>
              <a:rPr lang="bg-BG" dirty="0" smtClean="0"/>
              <a:t> (3)</a:t>
            </a:r>
            <a:endParaRPr lang="en-GB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455612" y="1179944"/>
            <a:ext cx="11277600" cy="52106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height: 35px; }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.button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#E27575;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none;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 25px 10px 25px;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box-shadow: 1px 1px 5px #B6B6B6;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text-shadow: 1px 1px 1px #9E3F3F;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3px;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cursor: pointer;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87px;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200px; 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620" y="1352767"/>
            <a:ext cx="4445933" cy="393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97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Range / number inputs restricts users to enter only numbers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Additional attributes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become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spinbox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slider</a:t>
            </a:r>
            <a:r>
              <a:rPr lang="en-US" dirty="0"/>
              <a:t>, depending on the input type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May be displayed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differently </a:t>
            </a:r>
            <a:r>
              <a:rPr lang="en-US" dirty="0"/>
              <a:t>on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different browsers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May not work in some browsers</a:t>
            </a:r>
            <a:br>
              <a:rPr lang="en-US" dirty="0"/>
            </a:br>
            <a:r>
              <a:rPr lang="en-US" dirty="0"/>
              <a:t>(shown as normal text-boxes)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and Spinbox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71537" y="3218872"/>
            <a:ext cx="10442574" cy="11264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range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min="0" max="100" /&gt;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min="0" max="100" /&gt;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8454">
            <a:off x="9766412" y="5216058"/>
            <a:ext cx="1662000" cy="1139347"/>
          </a:xfrm>
          <a:prstGeom prst="roundRect">
            <a:avLst>
              <a:gd name="adj" fmla="val 2582"/>
            </a:avLst>
          </a:prstGeom>
          <a:noFill/>
          <a:ln>
            <a:noFill/>
          </a:ln>
          <a:effectLst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5791" y="3124200"/>
            <a:ext cx="2248821" cy="568208"/>
          </a:xfrm>
          <a:prstGeom prst="roundRect">
            <a:avLst>
              <a:gd name="adj" fmla="val 7486"/>
            </a:avLst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8454">
            <a:off x="7360448" y="5195736"/>
            <a:ext cx="1865621" cy="1119373"/>
          </a:xfrm>
          <a:prstGeom prst="roundRect">
            <a:avLst>
              <a:gd name="adj" fmla="val 2582"/>
            </a:avLst>
          </a:prstGeom>
          <a:noFill/>
          <a:ln>
            <a:noFill/>
          </a:ln>
          <a:effectLst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5413" y="3884172"/>
            <a:ext cx="1219200" cy="637563"/>
          </a:xfrm>
          <a:prstGeom prst="roundRect">
            <a:avLst>
              <a:gd name="adj" fmla="val 7486"/>
            </a:avLst>
          </a:prstGeom>
        </p:spPr>
      </p:pic>
    </p:spTree>
    <p:extLst>
      <p:ext uri="{BB962C8B-B14F-4D97-AF65-F5344CB8AC3E}">
        <p14:creationId xmlns:p14="http://schemas.microsoft.com/office/powerpoint/2010/main" val="156870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Color picker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Date picker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Time picker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Date &amp; time picker </a:t>
            </a:r>
            <a:r>
              <a:rPr lang="en-US" dirty="0"/>
              <a:t>(combined)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Input Types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905000"/>
            <a:ext cx="106680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name="backgroundColor" 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499" y="1060776"/>
            <a:ext cx="1076325" cy="704850"/>
          </a:xfrm>
          <a:prstGeom prst="roundRect">
            <a:avLst>
              <a:gd name="adj" fmla="val 4469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0355" y="1066800"/>
            <a:ext cx="2011261" cy="1468263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2" y="3221764"/>
            <a:ext cx="106680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name="startDate" 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60412" y="4558299"/>
            <a:ext cx="106680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name="arrivalTime" 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3018" y="4419600"/>
            <a:ext cx="1721593" cy="708076"/>
          </a:xfrm>
          <a:prstGeom prst="roundRect">
            <a:avLst>
              <a:gd name="adj" fmla="val 4469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3019" y="2678139"/>
            <a:ext cx="1721593" cy="1627000"/>
          </a:xfrm>
          <a:prstGeom prst="roundRect">
            <a:avLst>
              <a:gd name="adj" fmla="val 1429"/>
            </a:avLst>
          </a:prstGeom>
        </p:spPr>
      </p:pic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60412" y="5939135"/>
            <a:ext cx="106680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name="departure" 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datetime-local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6726" y="5257800"/>
            <a:ext cx="4207885" cy="719226"/>
          </a:xfrm>
          <a:prstGeom prst="roundRect">
            <a:avLst>
              <a:gd name="adj" fmla="val 4469"/>
            </a:avLst>
          </a:prstGeom>
        </p:spPr>
      </p:pic>
    </p:spTree>
    <p:extLst>
      <p:ext uri="{BB962C8B-B14F-4D97-AF65-F5344CB8AC3E}">
        <p14:creationId xmlns:p14="http://schemas.microsoft.com/office/powerpoint/2010/main" val="86090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Month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+</a:t>
            </a:r>
            <a:r>
              <a:rPr lang="en-US" dirty="0"/>
              <a:t> year selection</a:t>
            </a:r>
          </a:p>
          <a:p>
            <a:endParaRPr lang="en-US" dirty="0"/>
          </a:p>
          <a:p>
            <a:r>
              <a:rPr lang="en-US" dirty="0"/>
              <a:t>Week of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year</a:t>
            </a:r>
            <a:r>
              <a:rPr lang="en-US" dirty="0"/>
              <a:t> selection</a:t>
            </a:r>
          </a:p>
          <a:p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File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upload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Search box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Input Types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905000"/>
            <a:ext cx="106680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name="logo" 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month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8824" y="4667129"/>
            <a:ext cx="106680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name="start" 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270" y="510713"/>
            <a:ext cx="2487142" cy="1971948"/>
          </a:xfrm>
          <a:prstGeom prst="roundRect">
            <a:avLst>
              <a:gd name="adj" fmla="val 1369"/>
            </a:avLst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2" y="5999232"/>
            <a:ext cx="106680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name="searchQuery" 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search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812" y="5648602"/>
            <a:ext cx="3048000" cy="592324"/>
          </a:xfrm>
          <a:prstGeom prst="roundRect">
            <a:avLst>
              <a:gd name="adj" fmla="val 5894"/>
            </a:avLst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9270" y="4800600"/>
            <a:ext cx="4301542" cy="504876"/>
          </a:xfrm>
          <a:prstGeom prst="roundRect">
            <a:avLst>
              <a:gd name="adj" fmla="val 5894"/>
            </a:avLst>
          </a:prstGeom>
        </p:spPr>
      </p:pic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58824" y="3297095"/>
            <a:ext cx="106680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name="start" 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week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4812" y="2673544"/>
            <a:ext cx="2286000" cy="1746056"/>
          </a:xfrm>
          <a:prstGeom prst="roundRect">
            <a:avLst>
              <a:gd name="adj" fmla="val 1369"/>
            </a:avLst>
          </a:prstGeom>
        </p:spPr>
      </p:pic>
    </p:spTree>
    <p:extLst>
      <p:ext uri="{BB962C8B-B14F-4D97-AF65-F5344CB8AC3E}">
        <p14:creationId xmlns:p14="http://schemas.microsoft.com/office/powerpoint/2010/main" val="293679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055812" y="2698703"/>
            <a:ext cx="7924800" cy="1568497"/>
          </a:xfrm>
        </p:spPr>
        <p:txBody>
          <a:bodyPr/>
          <a:lstStyle/>
          <a:p>
            <a:r>
              <a:rPr lang="en-US" dirty="0"/>
              <a:t>HTML Forms</a:t>
            </a:r>
            <a:br>
              <a:rPr lang="en-US" dirty="0"/>
            </a:br>
            <a:r>
              <a:rPr lang="en-US" dirty="0"/>
              <a:t>Inputs Fields</a:t>
            </a:r>
          </a:p>
        </p:txBody>
      </p:sp>
      <p:pic>
        <p:nvPicPr>
          <p:cNvPr id="10244" name="Picture 4" descr="input, keyboar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97787">
            <a:off x="2303804" y="4210391"/>
            <a:ext cx="1828796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devices, hardware, input, settings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268329">
            <a:off x="8007044" y="709243"/>
            <a:ext cx="1828796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devices, input, setting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07044" y="4149988"/>
            <a:ext cx="1828796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orms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391" y="5064388"/>
            <a:ext cx="1184012" cy="118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c.dryicons.com/images/icon_sets/wysiwyg_sapphire/png/128x128/for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402" y="1116362"/>
            <a:ext cx="13716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6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Autocomplete</a:t>
            </a:r>
          </a:p>
          <a:p>
            <a:pPr lvl="1"/>
            <a:r>
              <a:rPr lang="en-US" dirty="0"/>
              <a:t>Keep the previously typed values</a:t>
            </a:r>
          </a:p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dirty="0"/>
              <a:t> – the field value cannot be changed</a:t>
            </a:r>
          </a:p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Autofocus</a:t>
            </a:r>
          </a:p>
          <a:p>
            <a:pPr lvl="1"/>
            <a:r>
              <a:rPr lang="en-US" dirty="0"/>
              <a:t>The field becomes on focus on page load</a:t>
            </a:r>
          </a:p>
          <a:p>
            <a:pPr lvl="1"/>
            <a:endParaRPr lang="en-US" dirty="0"/>
          </a:p>
          <a:p>
            <a:pPr>
              <a:spcBef>
                <a:spcPts val="18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Required</a:t>
            </a:r>
          </a:p>
          <a:p>
            <a:pPr lvl="1"/>
            <a:r>
              <a:rPr lang="en-US" dirty="0"/>
              <a:t>The field is required to be filled / selected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Attributes for All Field Types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4572000"/>
            <a:ext cx="10577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name="firstName"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autofocus="autofocus"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1096" y="2637535"/>
            <a:ext cx="2635916" cy="943865"/>
          </a:xfrm>
          <a:prstGeom prst="roundRect">
            <a:avLst>
              <a:gd name="adj" fmla="val 2980"/>
            </a:avLst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999412" y="1143000"/>
            <a:ext cx="36432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name="fName"</a:t>
            </a:r>
            <a:b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autocomplete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="on" /&gt;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513012" y="5356136"/>
            <a:ext cx="650808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required="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true"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836" y="5217036"/>
            <a:ext cx="2881200" cy="739864"/>
          </a:xfrm>
          <a:prstGeom prst="roundRect">
            <a:avLst>
              <a:gd name="adj" fmla="val 2980"/>
            </a:avLst>
          </a:prstGeom>
        </p:spPr>
      </p:pic>
    </p:spTree>
    <p:extLst>
      <p:ext uri="{BB962C8B-B14F-4D97-AF65-F5344CB8AC3E}">
        <p14:creationId xmlns:p14="http://schemas.microsoft.com/office/powerpoint/2010/main" val="244122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29855"/>
            <a:ext cx="11804822" cy="557035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Email </a:t>
            </a:r>
            <a:r>
              <a:rPr lang="en-US" dirty="0"/>
              <a:t>– simple validation for emails</a:t>
            </a:r>
          </a:p>
          <a:p>
            <a:pPr marL="0" indent="0">
              <a:lnSpc>
                <a:spcPct val="95000"/>
              </a:lnSpc>
              <a:buNone/>
            </a:pPr>
            <a:endParaRPr lang="en-US" dirty="0"/>
          </a:p>
          <a:p>
            <a:pPr marL="0" indent="0">
              <a:lnSpc>
                <a:spcPct val="95000"/>
              </a:lnSpc>
              <a:buNone/>
            </a:pPr>
            <a:endParaRPr lang="en-US" dirty="0"/>
          </a:p>
          <a:p>
            <a:pPr>
              <a:lnSpc>
                <a:spcPct val="95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URL </a:t>
            </a:r>
            <a:r>
              <a:rPr lang="en-US" dirty="0"/>
              <a:t>– validation for URL addresses</a:t>
            </a:r>
          </a:p>
          <a:p>
            <a:pPr marL="0" indent="0">
              <a:lnSpc>
                <a:spcPct val="95000"/>
              </a:lnSpc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Telephone</a:t>
            </a:r>
            <a:r>
              <a:rPr lang="en-US" dirty="0"/>
              <a:t> – validation for phone numbers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Fields with Validation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2010228"/>
            <a:ext cx="10534564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required="true" /&gt;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2624" y="3901475"/>
            <a:ext cx="10534564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required="true" /&gt;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18981" y="5715000"/>
            <a:ext cx="1051839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tel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required="true" /&gt;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0412" y="1716896"/>
            <a:ext cx="3156632" cy="913141"/>
          </a:xfrm>
          <a:prstGeom prst="roundRect">
            <a:avLst>
              <a:gd name="adj" fmla="val 2980"/>
            </a:avLst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560" y="3657513"/>
            <a:ext cx="3148484" cy="1077669"/>
          </a:xfrm>
          <a:prstGeom prst="roundRect">
            <a:avLst>
              <a:gd name="adj" fmla="val 2980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8560" y="5454348"/>
            <a:ext cx="3148484" cy="607208"/>
          </a:xfrm>
          <a:prstGeom prst="roundRect">
            <a:avLst>
              <a:gd name="adj" fmla="val 2980"/>
            </a:avLst>
          </a:prstGeom>
        </p:spPr>
      </p:pic>
    </p:spTree>
    <p:extLst>
      <p:ext uri="{BB962C8B-B14F-4D97-AF65-F5344CB8AC3E}">
        <p14:creationId xmlns:p14="http://schemas.microsoft.com/office/powerpoint/2010/main" val="4249896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0413" y="1114177"/>
            <a:ext cx="11804822" cy="557035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tabindex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controls the order in which form fields and hyperlinks are focused when pressing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[TAB] </a:t>
            </a:r>
            <a:r>
              <a:rPr lang="en-US" dirty="0"/>
              <a:t>key</a:t>
            </a:r>
          </a:p>
        </p:txBody>
      </p:sp>
      <p:sp>
        <p:nvSpPr>
          <p:cNvPr id="969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Tab Index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912812" y="2438400"/>
            <a:ext cx="9905998" cy="8925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name="second"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tabindex="10"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name="first"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tabindex="5"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612" y="3690357"/>
            <a:ext cx="7349213" cy="2801988"/>
          </a:xfrm>
          <a:prstGeom prst="roundRect">
            <a:avLst>
              <a:gd name="adj" fmla="val 1718"/>
            </a:avLst>
          </a:prstGeom>
        </p:spPr>
      </p:pic>
    </p:spTree>
    <p:extLst>
      <p:ext uri="{BB962C8B-B14F-4D97-AF65-F5344CB8AC3E}">
        <p14:creationId xmlns:p14="http://schemas.microsoft.com/office/powerpoint/2010/main" val="147042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392" y="4888199"/>
            <a:ext cx="1022604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HTML Forms</a:t>
            </a:r>
          </a:p>
        </p:txBody>
      </p:sp>
      <p:sp>
        <p:nvSpPr>
          <p:cNvPr id="5" name="Subtitle 2"/>
          <p:cNvSpPr>
            <a:spLocks noGrp="1"/>
          </p:cNvSpPr>
          <p:nvPr>
            <p:ph type="body" idx="1"/>
          </p:nvPr>
        </p:nvSpPr>
        <p:spPr>
          <a:xfrm>
            <a:off x="981392" y="5707927"/>
            <a:ext cx="10226040" cy="719034"/>
          </a:xfrm>
        </p:spPr>
        <p:txBody>
          <a:bodyPr/>
          <a:lstStyle/>
          <a:p>
            <a:r>
              <a:rPr lang="en-US" dirty="0"/>
              <a:t>Entering User Data from a Web Page</a:t>
            </a:r>
          </a:p>
        </p:txBody>
      </p:sp>
      <p:pic>
        <p:nvPicPr>
          <p:cNvPr id="3" name="Picture 2" descr="Свързано изображени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562" y="914400"/>
            <a:ext cx="6743700" cy="3662528"/>
          </a:xfrm>
          <a:prstGeom prst="roundRect">
            <a:avLst>
              <a:gd name="adj" fmla="val 77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Arranging the Widths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84212" y="6209144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https://judge.softuni.bg/Contests/409/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219" y="1180626"/>
            <a:ext cx="4201089" cy="482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24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</a:t>
            </a:r>
            <a:r>
              <a:rPr lang="en-US" dirty="0"/>
              <a:t>Arranging the Widths (HTML)</a:t>
            </a:r>
            <a:endParaRPr lang="en-GB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989012" y="1151121"/>
            <a:ext cx="1021080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action="#"&gt;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fieldset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legend</a:t>
            </a:r>
            <a:r>
              <a:rPr lang="en-GB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&gt;Rent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Audi Vehicles&lt;/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legend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for="name"&gt; Named&lt;/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type="text" value="Enter your name" id="name"&gt;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for="select"&gt;Select&lt;/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id="select"&gt;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&gt;Audi 80&lt;/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&gt;Audi 90&lt;/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&gt;Audi RS 6&lt;/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&gt;Audi S8&lt;/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931246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</a:t>
            </a:r>
            <a:r>
              <a:rPr lang="en-US" dirty="0"/>
              <a:t>Arranging the </a:t>
            </a:r>
            <a:r>
              <a:rPr lang="en-US" dirty="0" smtClean="0"/>
              <a:t>Widths (HTML) (2)</a:t>
            </a:r>
            <a:endParaRPr lang="en-GB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77084" y="1295400"/>
            <a:ext cx="10827528" cy="27330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for="text"&gt;Message:&lt;/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textarea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name="name" id="text"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cols="30" rows="10"&gt;&lt;/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textarea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fieldset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995" y="2543071"/>
            <a:ext cx="4057971" cy="376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9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</a:t>
            </a:r>
            <a:r>
              <a:rPr lang="en-US" dirty="0"/>
              <a:t>Arranging the Widths (CSS)</a:t>
            </a:r>
            <a:endParaRPr lang="en-GB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79412" y="1295400"/>
            <a:ext cx="5645928" cy="493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width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300px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input,textarea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box-sizing: border-box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input,select,textarea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200px;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vertical-align: middle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#2D2D2D;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word-wrap: break-word</a:t>
            </a:r>
            <a:r>
              <a:rPr lang="en-GB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GB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399212" y="1295400"/>
            <a:ext cx="5645928" cy="97257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input,textarea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box-sizing: border-box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653" y="3146081"/>
            <a:ext cx="2969512" cy="34146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386" y="2688882"/>
            <a:ext cx="3060976" cy="351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2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085272"/>
            <a:ext cx="11804822" cy="5570355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3600" dirty="0"/>
              <a:t>HTML Forms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Text Field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Buttons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Checkboxes and Radio Buttons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Select / Option Fields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126" y="4371209"/>
            <a:ext cx="2530285" cy="187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577887" y="1927485"/>
            <a:ext cx="4088599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"/&gt;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856412" y="1927485"/>
            <a:ext cx="45720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password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"/&gt;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2577888" y="2707957"/>
            <a:ext cx="4088599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reset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"/&gt;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6868886" y="2707956"/>
            <a:ext cx="4559526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"/&gt;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4910" y="3533775"/>
            <a:ext cx="1417185" cy="509301"/>
          </a:xfrm>
          <a:prstGeom prst="roundRect">
            <a:avLst>
              <a:gd name="adj" fmla="val 6205"/>
            </a:avLst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7093" y="3533775"/>
            <a:ext cx="1400175" cy="1876425"/>
          </a:xfrm>
          <a:prstGeom prst="roundRect">
            <a:avLst>
              <a:gd name="adj" fmla="val 3167"/>
            </a:avLst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1412" y="4371210"/>
            <a:ext cx="1447800" cy="1648590"/>
          </a:xfrm>
          <a:prstGeom prst="roundRect">
            <a:avLst>
              <a:gd name="adj" fmla="val 3167"/>
            </a:avLst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6212" y="4886325"/>
            <a:ext cx="2286000" cy="1514475"/>
          </a:xfrm>
          <a:prstGeom prst="roundRect">
            <a:avLst>
              <a:gd name="adj" fmla="val 3167"/>
            </a:avLst>
          </a:prstGeom>
        </p:spPr>
      </p:pic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3263688" y="1178359"/>
            <a:ext cx="8164724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method="POST" action="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 … 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HTML Forms and Styling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https://softuni.bg/courses/web-fundamentals-html5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91188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415" y="3276600"/>
            <a:ext cx="6302818" cy="2205208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75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3"/>
              </a:rPr>
              <a:t>softuni.bg</a:t>
            </a:r>
            <a:endParaRPr lang="en-US" dirty="0">
              <a:solidFill>
                <a:prstClr val="white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Foundation</a:t>
            </a:r>
            <a:endParaRPr lang="bg-BG" dirty="0"/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hlinkClick r:id="rId4"/>
              </a:rPr>
              <a:t>softuni.org</a:t>
            </a: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5"/>
              </a:rPr>
              <a:t>facebook.com/</a:t>
            </a:r>
            <a:r>
              <a:rPr lang="en-US" noProof="1">
                <a:solidFill>
                  <a:prstClr val="white"/>
                </a:solidFill>
                <a:hlinkClick r:id="rId5"/>
              </a:rPr>
              <a:t>SoftwareUniversity</a:t>
            </a:r>
            <a:endParaRPr lang="en-US" sz="2800" noProof="1">
              <a:solidFill>
                <a:schemeClr val="tx2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6"/>
              </a:rPr>
              <a:t>softuni.bg/forum</a:t>
            </a:r>
            <a:endParaRPr lang="en-US" dirty="0">
              <a:solidFill>
                <a:prstClr val="white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165" y="82833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4948" y="4311575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  <p:pic>
        <p:nvPicPr>
          <p:cNvPr id="14" name="Picture 13" descr="http://softuni.org" title="Software University Foundation">
            <a:hlinkClick r:id="rId13" tooltip="Software University Founda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984665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7340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693277"/>
          </a:xfrm>
        </p:spPr>
        <p:txBody>
          <a:bodyPr>
            <a:normAutofit/>
          </a:bodyPr>
          <a:lstStyle/>
          <a:p>
            <a:r>
              <a:rPr lang="en-US" dirty="0"/>
              <a:t>Create a form block with the </a:t>
            </a:r>
            <a:r>
              <a:rPr lang="en-US" sz="30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  <a:r>
              <a:rPr lang="en-US" sz="30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dirty="0"/>
              <a:t>tag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Forms: Overview</a:t>
            </a:r>
            <a:endParaRPr lang="en-GB" dirty="0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746012" y="3232619"/>
            <a:ext cx="10682400" cy="19882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method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="post"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action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="path/to/some-script.php"&gt;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&lt;!-- </a:t>
            </a:r>
            <a:r>
              <a:rPr lang="en-US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form fields come here </a:t>
            </a:r>
            <a:r>
              <a:rPr lang="en-US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type="…" name="…" 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6744239" y="3818234"/>
            <a:ext cx="3532982" cy="1066800"/>
          </a:xfrm>
          <a:prstGeom prst="wedgeRoundRectCallout">
            <a:avLst>
              <a:gd name="adj1" fmla="val -71582"/>
              <a:gd name="adj2" fmla="val -5362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tells where to send the form data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3579812" y="1859249"/>
            <a:ext cx="4884738" cy="1144141"/>
          </a:xfrm>
          <a:prstGeom prst="wedgeRoundRectCallout">
            <a:avLst>
              <a:gd name="adj1" fmla="val -62743"/>
              <a:gd name="adj2" fmla="val 621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method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tells how to send form data: HTTP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or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POST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request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591" y="5461332"/>
            <a:ext cx="11801644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Learn how to send HTML forms: </a:t>
            </a:r>
            <a:r>
              <a:rPr lang="en-US" sz="3200" noProof="1">
                <a:solidFill>
                  <a:prstClr val="white"/>
                </a:solidFill>
                <a:hlinkClick r:id="rId2"/>
              </a:rPr>
              <a:t>https://developer.mozilla.org/</a:t>
            </a:r>
            <a:br>
              <a:rPr lang="en-US" sz="3200" noProof="1">
                <a:solidFill>
                  <a:prstClr val="white"/>
                </a:solidFill>
                <a:hlinkClick r:id="rId2"/>
              </a:rPr>
            </a:br>
            <a:r>
              <a:rPr lang="en-US" sz="3200" noProof="1" smtClean="0">
                <a:solidFill>
                  <a:prstClr val="white"/>
                </a:solidFill>
                <a:hlinkClick r:id="rId2"/>
              </a:rPr>
              <a:t>docs/Learn/HTML/Forms/Sending_and_retrieving_form_dat</a:t>
            </a:r>
            <a:r>
              <a:rPr lang="bg-BG" sz="3200" noProof="1" smtClean="0">
                <a:solidFill>
                  <a:prstClr val="white"/>
                </a:solidFill>
                <a:hlinkClick r:id="rId2"/>
              </a:rPr>
              <a:t>а</a:t>
            </a:r>
            <a:r>
              <a:rPr lang="en-US" sz="3200" noProof="1" smtClean="0">
                <a:solidFill>
                  <a:prstClr val="white"/>
                </a:solidFill>
                <a:hlinkClick r:id="rId2"/>
              </a:rPr>
              <a:t> </a:t>
            </a:r>
            <a:endParaRPr lang="en-US" sz="3200" noProof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59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9359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Single-line</a:t>
            </a:r>
            <a:r>
              <a:rPr lang="en-US" dirty="0"/>
              <a:t> text input fields:</a:t>
            </a:r>
            <a:endParaRPr lang="en-US" dirty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90000"/>
              </a:lnSpc>
              <a:defRPr/>
            </a:pPr>
            <a:endParaRPr lang="en-US" dirty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90000"/>
              </a:lnSpc>
              <a:spcBef>
                <a:spcPts val="3000"/>
              </a:spcBef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Multi-line</a:t>
            </a:r>
            <a:r>
              <a:rPr lang="en-US" dirty="0"/>
              <a:t> text input fields (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</a:rPr>
              <a:t>textarea</a:t>
            </a:r>
            <a:r>
              <a:rPr lang="en-US" dirty="0"/>
              <a:t>):</a:t>
            </a:r>
          </a:p>
          <a:p>
            <a:pPr>
              <a:lnSpc>
                <a:spcPct val="90000"/>
              </a:lnSpc>
              <a:spcBef>
                <a:spcPts val="1800"/>
              </a:spcBef>
              <a:defRPr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800"/>
              </a:spcBef>
              <a:defRPr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200"/>
              </a:spcBef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Password</a:t>
            </a:r>
            <a:r>
              <a:rPr lang="en-US" dirty="0"/>
              <a:t> input – masks the text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*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35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Text Fields</a:t>
            </a:r>
          </a:p>
        </p:txBody>
      </p:sp>
      <p:sp>
        <p:nvSpPr>
          <p:cNvPr id="935940" name="Rectangle 4"/>
          <p:cNvSpPr>
            <a:spLocks noChangeArrowheads="1"/>
          </p:cNvSpPr>
          <p:nvPr/>
        </p:nvSpPr>
        <p:spPr bwMode="auto">
          <a:xfrm>
            <a:off x="608012" y="1866030"/>
            <a:ext cx="11049000" cy="5693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3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type="</a:t>
            </a:r>
            <a:r>
              <a:rPr lang="en-US" sz="3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3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3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name="firstName"</a:t>
            </a:r>
            <a:r>
              <a:rPr lang="en-US" sz="3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value="Nakov"</a:t>
            </a:r>
            <a:r>
              <a:rPr lang="en-US" sz="3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</p:txBody>
      </p:sp>
      <p:sp>
        <p:nvSpPr>
          <p:cNvPr id="935941" name="Rectangle 5"/>
          <p:cNvSpPr>
            <a:spLocks noChangeArrowheads="1"/>
          </p:cNvSpPr>
          <p:nvPr/>
        </p:nvSpPr>
        <p:spPr bwMode="auto">
          <a:xfrm>
            <a:off x="608012" y="3479074"/>
            <a:ext cx="11049000" cy="11458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textarea</a:t>
            </a:r>
            <a:r>
              <a:rPr lang="en-US" sz="3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name="comments"&gt;This is</a:t>
            </a:r>
            <a:br>
              <a:rPr lang="en-US" sz="3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multi-line text field&lt;/textarea&gt;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08013" y="5657011"/>
            <a:ext cx="1104741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3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US" sz="3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password</a:t>
            </a:r>
            <a:r>
              <a:rPr lang="en-US" sz="3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name="pass" /&gt;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345" y="1090043"/>
            <a:ext cx="4629316" cy="560450"/>
          </a:xfrm>
          <a:prstGeom prst="roundRect">
            <a:avLst>
              <a:gd name="adj" fmla="val 7736"/>
            </a:avLst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4655" y="4888450"/>
            <a:ext cx="3970769" cy="505011"/>
          </a:xfrm>
          <a:prstGeom prst="roundRect">
            <a:avLst>
              <a:gd name="adj" fmla="val 7736"/>
            </a:avLst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3801" y="3048000"/>
            <a:ext cx="3570860" cy="884293"/>
          </a:xfrm>
          <a:prstGeom prst="roundRect">
            <a:avLst>
              <a:gd name="adj" fmla="val 3914"/>
            </a:avLst>
          </a:prstGeom>
        </p:spPr>
      </p:pic>
    </p:spTree>
    <p:extLst>
      <p:ext uri="{BB962C8B-B14F-4D97-AF65-F5344CB8AC3E}">
        <p14:creationId xmlns:p14="http://schemas.microsoft.com/office/powerpoint/2010/main" val="102802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5941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105984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Reset </a:t>
            </a:r>
            <a:r>
              <a:rPr lang="en-US" sz="3000" dirty="0"/>
              <a:t>button – resets all form fields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  <a:defRPr/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Submit </a:t>
            </a:r>
            <a:r>
              <a:rPr lang="en-US" sz="3000" dirty="0"/>
              <a:t>button – sends the form data to the </a:t>
            </a:r>
            <a:r>
              <a:rPr lang="en-US" sz="3000" dirty="0" smtClean="0"/>
              <a:t>server</a:t>
            </a:r>
            <a:endParaRPr lang="en-US" sz="3000" dirty="0"/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  <a:defRPr/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Image </a:t>
            </a:r>
            <a:r>
              <a:rPr lang="en-US" sz="3000" dirty="0"/>
              <a:t>button – </a:t>
            </a:r>
            <a:r>
              <a:rPr lang="en-US" sz="3200" dirty="0"/>
              <a:t>submit button with image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  <a:defRPr/>
            </a:pPr>
            <a:endParaRPr lang="en-US" sz="32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Static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000" dirty="0"/>
              <a:t>button – no default action, used with JavaScript</a:t>
            </a:r>
          </a:p>
        </p:txBody>
      </p:sp>
      <p:sp>
        <p:nvSpPr>
          <p:cNvPr id="1059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Buttons</a:t>
            </a:r>
            <a:endParaRPr lang="bg-BG" dirty="0"/>
          </a:p>
        </p:txBody>
      </p:sp>
      <p:sp>
        <p:nvSpPr>
          <p:cNvPr id="1059844" name="Rectangle 4"/>
          <p:cNvSpPr>
            <a:spLocks noChangeArrowheads="1"/>
          </p:cNvSpPr>
          <p:nvPr/>
        </p:nvSpPr>
        <p:spPr bwMode="auto">
          <a:xfrm>
            <a:off x="760412" y="1688283"/>
            <a:ext cx="10668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reset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</p:txBody>
      </p:sp>
      <p:sp>
        <p:nvSpPr>
          <p:cNvPr id="1059845" name="Rectangle 5"/>
          <p:cNvSpPr>
            <a:spLocks noChangeArrowheads="1"/>
          </p:cNvSpPr>
          <p:nvPr/>
        </p:nvSpPr>
        <p:spPr bwMode="auto">
          <a:xfrm>
            <a:off x="760412" y="4114800"/>
            <a:ext cx="106680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image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src="go.gif" alt="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Submit"</a:t>
            </a:r>
            <a:r>
              <a:rPr lang="bg-BG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59846" name="Rectangle 6"/>
          <p:cNvSpPr>
            <a:spLocks noChangeArrowheads="1"/>
          </p:cNvSpPr>
          <p:nvPr/>
        </p:nvSpPr>
        <p:spPr bwMode="auto">
          <a:xfrm>
            <a:off x="760412" y="5307291"/>
            <a:ext cx="10668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value="click me" /&gt;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760412" y="2892235"/>
            <a:ext cx="10668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value="Apply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Now"</a:t>
            </a:r>
            <a:r>
              <a:rPr lang="bg-BG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2011" y="1295400"/>
            <a:ext cx="1288931" cy="632306"/>
          </a:xfrm>
          <a:prstGeom prst="roundRect">
            <a:avLst>
              <a:gd name="adj" fmla="val 6205"/>
            </a:avLst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012" y="2482701"/>
            <a:ext cx="1869930" cy="623310"/>
          </a:xfrm>
          <a:prstGeom prst="roundRect">
            <a:avLst>
              <a:gd name="adj" fmla="val 6205"/>
            </a:avLst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5542" y="5170967"/>
            <a:ext cx="1295400" cy="504825"/>
          </a:xfrm>
          <a:prstGeom prst="roundRect">
            <a:avLst>
              <a:gd name="adj" fmla="val 6205"/>
            </a:avLst>
          </a:prstGeom>
        </p:spPr>
      </p:pic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760412" y="5997259"/>
            <a:ext cx="10668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&gt;Click &lt;b&gt;Me&lt;/b&gt;&lt;/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2011" y="5878033"/>
            <a:ext cx="1288931" cy="552399"/>
          </a:xfrm>
          <a:prstGeom prst="roundRect">
            <a:avLst>
              <a:gd name="adj" fmla="val 6205"/>
            </a:avLst>
          </a:prstGeom>
        </p:spPr>
      </p:pic>
      <p:pic>
        <p:nvPicPr>
          <p:cNvPr id="3074" name="Picture 2" descr="http://strengthoutlaw.com/wp-content/uploads/2012/11/go_button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3237" y="3641897"/>
            <a:ext cx="887705" cy="88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6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9845" grpId="0" animBg="1"/>
      <p:bldP spid="1059846" grpId="0" animBg="1"/>
      <p:bldP spid="9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Create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Login Form </a:t>
            </a:r>
            <a:r>
              <a:rPr lang="en-US" dirty="0"/>
              <a:t>like the screenshot below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Login Form (Images)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-1" y="6172200"/>
            <a:ext cx="12188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https://judge.softuni.bg/Contests/409/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412" y="1886528"/>
            <a:ext cx="8650974" cy="408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319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Login Form (HTML)</a:t>
            </a:r>
            <a:endParaRPr lang="en-GB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93176" y="1219200"/>
            <a:ext cx="10820400" cy="53060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image-container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src="img/image-photo.jpg" alt="photo" 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action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="#"&gt;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&gt;Flat Business Profile Widget&lt;/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form-field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src="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img/user.png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class="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placeholder="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433" y="2685779"/>
            <a:ext cx="2792683" cy="292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30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oftUni Color Them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F6C781"/>
    </a:hlink>
    <a:folHlink>
      <a:srgbClr val="F2AC4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9436</TotalTime>
  <Words>3439</Words>
  <Application>Microsoft Office PowerPoint</Application>
  <PresentationFormat>Custom</PresentationFormat>
  <Paragraphs>583</Paragraphs>
  <Slides>47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SoftUni 16x9</vt:lpstr>
      <vt:lpstr>HTML Forms and Styling</vt:lpstr>
      <vt:lpstr>Table of Contents</vt:lpstr>
      <vt:lpstr>Have a Question?</vt:lpstr>
      <vt:lpstr>HTML Forms</vt:lpstr>
      <vt:lpstr>HTML Forms: Overview</vt:lpstr>
      <vt:lpstr>Text Fields</vt:lpstr>
      <vt:lpstr>Buttons</vt:lpstr>
      <vt:lpstr>Problem: Login Form (Images)</vt:lpstr>
      <vt:lpstr>Solution: Login Form (HTML)</vt:lpstr>
      <vt:lpstr>Solution: Login Form (HTML) (2)</vt:lpstr>
      <vt:lpstr>Solution: Login Form (CSS)</vt:lpstr>
      <vt:lpstr>Solution: Login Form (CSS) (2)</vt:lpstr>
      <vt:lpstr>Solution: Login Form (CSS) (3)</vt:lpstr>
      <vt:lpstr>Solution: Login Form (CSS) (4)</vt:lpstr>
      <vt:lpstr>Problem: Login Form (Font Awesome)</vt:lpstr>
      <vt:lpstr>Solution: Login Form (HTML)</vt:lpstr>
      <vt:lpstr>Solution: Login Form (CSS)</vt:lpstr>
      <vt:lpstr>Problem: Login Form (Background Images)</vt:lpstr>
      <vt:lpstr>Solution: Login Form (HTML)</vt:lpstr>
      <vt:lpstr>Solution: Login Form (CSS)</vt:lpstr>
      <vt:lpstr>Checkboxes and Radio Buttons</vt:lpstr>
      <vt:lpstr>Select / Option Fields</vt:lpstr>
      <vt:lpstr>Select / Optgroup</vt:lpstr>
      <vt:lpstr>Data List</vt:lpstr>
      <vt:lpstr>Labels</vt:lpstr>
      <vt:lpstr>Fieldsets</vt:lpstr>
      <vt:lpstr>Problem: Contact Form</vt:lpstr>
      <vt:lpstr>Solution: Contact Form (HTML)</vt:lpstr>
      <vt:lpstr>Solution: Contact Form (HTML) (2)</vt:lpstr>
      <vt:lpstr>Solution: Contact Form (CSS)</vt:lpstr>
      <vt:lpstr>Solution: Contact Form (CSS) (2)</vt:lpstr>
      <vt:lpstr>Solution: Contact Form (CSS) (3)</vt:lpstr>
      <vt:lpstr>Range and Spinbox</vt:lpstr>
      <vt:lpstr>Other Input Types</vt:lpstr>
      <vt:lpstr>Other Input Types (2)</vt:lpstr>
      <vt:lpstr>HTML Forms Inputs Fields</vt:lpstr>
      <vt:lpstr>Field Attributes for All Field Types</vt:lpstr>
      <vt:lpstr>Input Fields with Validation</vt:lpstr>
      <vt:lpstr>Tab Index</vt:lpstr>
      <vt:lpstr>Problem: Arranging the Widths</vt:lpstr>
      <vt:lpstr>Solution: Arranging the Widths (HTML)</vt:lpstr>
      <vt:lpstr>Solution: Arranging the Widths (HTML) (2)</vt:lpstr>
      <vt:lpstr>Solution: Arranging the Widths (CSS)</vt:lpstr>
      <vt:lpstr>Summary</vt:lpstr>
      <vt:lpstr>HTML Forms and Styling</vt:lpstr>
      <vt:lpstr>License</vt:lpstr>
      <vt:lpstr>Free Trainings @ Software University</vt:lpstr>
    </vt:vector>
  </TitlesOfParts>
  <Company>Software University (SoftUni)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Forms and Styling</dc:title>
  <dc:subject>Software Development Course</dc:subject>
  <dc:creator>Software University Foundation</dc:creator>
  <cp:keywords>SoftUni, Software University, programming, software development, software engineering, course</cp:keywords>
  <dc:description>Software University Foundation - http://softuni.org</dc:description>
  <cp:lastModifiedBy>Windows User</cp:lastModifiedBy>
  <cp:revision>702</cp:revision>
  <dcterms:created xsi:type="dcterms:W3CDTF">2014-01-02T17:00:34Z</dcterms:created>
  <dcterms:modified xsi:type="dcterms:W3CDTF">2017-06-23T19:24:35Z</dcterms:modified>
  <cp:category>HTML, CSS, Web Basics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